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05F-EFF9-4222-9AFE-80385638C567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0358-6D4C-44EE-80DD-7AB9C8C7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70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05F-EFF9-4222-9AFE-80385638C567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0358-6D4C-44EE-80DD-7AB9C8C7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41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05F-EFF9-4222-9AFE-80385638C567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0358-6D4C-44EE-80DD-7AB9C8C7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05F-EFF9-4222-9AFE-80385638C567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0358-6D4C-44EE-80DD-7AB9C8C7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54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05F-EFF9-4222-9AFE-80385638C567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0358-6D4C-44EE-80DD-7AB9C8C7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50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05F-EFF9-4222-9AFE-80385638C567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0358-6D4C-44EE-80DD-7AB9C8C7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66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05F-EFF9-4222-9AFE-80385638C567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0358-6D4C-44EE-80DD-7AB9C8C7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91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05F-EFF9-4222-9AFE-80385638C567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0358-6D4C-44EE-80DD-7AB9C8C7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5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05F-EFF9-4222-9AFE-80385638C567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0358-6D4C-44EE-80DD-7AB9C8C7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88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05F-EFF9-4222-9AFE-80385638C567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0358-6D4C-44EE-80DD-7AB9C8C7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79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05F-EFF9-4222-9AFE-80385638C567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0358-6D4C-44EE-80DD-7AB9C8C7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49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chemeClr val="accent1">
                <a:lumMod val="45000"/>
                <a:lumOff val="55000"/>
              </a:schemeClr>
            </a:gs>
            <a:gs pos="42000">
              <a:schemeClr val="accent1">
                <a:lumMod val="30000"/>
                <a:lumOff val="70000"/>
                <a:alpha val="23000"/>
              </a:schemeClr>
            </a:gs>
            <a:gs pos="79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6205F-EFF9-4222-9AFE-80385638C567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20358-6D4C-44EE-80DD-7AB9C8C7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0727" y="1122362"/>
            <a:ext cx="9467273" cy="3846801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естественно-научной грамотности на уроках географии.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4763" y="5966546"/>
            <a:ext cx="8839200" cy="318668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2" y="154349"/>
            <a:ext cx="1298371" cy="10681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9104" y="349877"/>
            <a:ext cx="8574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"Средняя общеобразовательная школа № 25"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00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Подводя итог, следует отметить, чтобы задания по естественнонаучной грамотности вызывали познавательный интерес у обучающихся они должны: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носить практико-ориентированный характер;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связаны с жизненными ситуациями;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заданиях должна присутствовать научность;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задании должна присутствовать проблема.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06" y="148673"/>
            <a:ext cx="1298561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55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 тысячу ли начинается с первого шага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</a:p>
          <a:p>
            <a:pPr marL="0" indent="0" algn="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Ляо-Цзы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19" y="148673"/>
            <a:ext cx="1298561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23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Уточним понятия: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1964"/>
            <a:ext cx="10515600" cy="542676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- способность человека использовать приобретаемые в течение жизни знания для решения широкого диапазона жизненных задач.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Естественно-научная грамотность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грамотность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 компетенции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Креативное мышление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Естественно-научная грамотность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способность человека занимать активную гражданскую позицию по общественно значимым вопросам, связанным с естественными науками, и его готовность интересоваться естественно-научными идеями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2" y="154349"/>
            <a:ext cx="1298371" cy="1068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6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9896" y="365125"/>
            <a:ext cx="9703904" cy="1325563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Естественно-научная грамотность: составляющие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04" y="1939267"/>
            <a:ext cx="11514979" cy="4690133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2" y="154349"/>
            <a:ext cx="1298371" cy="1068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85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Естественно-научная грамотность (содержательное знание)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821" y="1690688"/>
            <a:ext cx="9416357" cy="4901065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30" y="148673"/>
            <a:ext cx="1298561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49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формируется ЕНГ?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 формирования ЕНГ: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критического мышления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Проблемно-диалоговое обучение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Критериальное оценивание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метод обучения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проблемного обучения</a:t>
            </a:r>
          </a:p>
          <a:p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45" y="148673"/>
            <a:ext cx="1298561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763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078" y="903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проверяется  ЕНГ?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625" y="1093305"/>
            <a:ext cx="11019184" cy="562554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Уровни ЕНГ:</a:t>
            </a:r>
          </a:p>
          <a:p>
            <a:pPr marL="0" indent="0" algn="just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1.Высокий уровень грамотности</a:t>
            </a:r>
          </a:p>
          <a:p>
            <a:pPr marL="0" indent="0" algn="just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явлений на основе их моделей, анализ результатов проведенных исследований, сравнение данных, научная аргументация своей позиции, оценка различных точек зрения.</a:t>
            </a:r>
          </a:p>
          <a:p>
            <a:pPr marL="0" indent="0" algn="just">
              <a:buNone/>
            </a:pP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Средний уровень грамотности</a:t>
            </a:r>
          </a:p>
          <a:p>
            <a:pPr marL="0" indent="0" algn="just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 естественнонаучных знаний для объяснения отдельных явлений; выявление вопросов на которые могла бы ответить наука, определение элементов научного исследования.</a:t>
            </a:r>
          </a:p>
          <a:p>
            <a:pPr marL="0" indent="0" algn="just">
              <a:buNone/>
            </a:pP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Низкий уровень грамотности </a:t>
            </a:r>
          </a:p>
          <a:p>
            <a:pPr marL="0" indent="0" algn="just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Воспроизведение простых знаний (терминов, правил, фактов), умение приводить примеры явлений и формулировать выводы при помощи основных естественнонаучных понятий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45" y="148673"/>
            <a:ext cx="1298561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7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Задания, направленные на развитие ЕНГ: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38114"/>
            <a:ext cx="7971183" cy="4738849"/>
          </a:xfrm>
        </p:spPr>
        <p:txBody>
          <a:bodyPr/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банк заданий для оценки естественнонаучной грамотности ФИПИ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грамотность. Банк заданий. Просвещение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банк заданий. Институт Стратегии развития образования Российской Академии Образования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задания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ФИОКО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Сборники эталонных заданий </a:t>
            </a:r>
          </a:p>
          <a:p>
            <a:endParaRPr lang="en-US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45" y="148673"/>
            <a:ext cx="1298561" cy="10729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090" y="1221662"/>
            <a:ext cx="2596639" cy="34248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29" y="3160643"/>
            <a:ext cx="2633941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13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0930" y="365125"/>
            <a:ext cx="9872870" cy="13255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Сборники эталонных заданий по ЕНГ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Преимущества: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Разноплановые задания: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 обоснование явлений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Понимания способов научного исследования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самостоятельного выполнения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ответы для каждой группы заданий, а также методические рекомендации для учителей где изложена система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оцениванияпо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каждому из заданий.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89" y="148673"/>
            <a:ext cx="1298561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572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заданиям сборника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1,2,3,4  стр. 24. Задание Движение воздуха. 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выполнения задания проверка результатов по методическим рекомендациям для учителей стр. 104.</a:t>
            </a:r>
          </a:p>
          <a:p>
            <a:pPr marL="0" indent="0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06" y="148673"/>
            <a:ext cx="1298561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2140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344</Words>
  <Application>Microsoft Office PowerPoint</Application>
  <PresentationFormat>Широкоэкранный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Формирование  естественно-научной грамотности на уроках географии.</vt:lpstr>
      <vt:lpstr>Уточним понятия: </vt:lpstr>
      <vt:lpstr>Естественно-научная грамотность: составляющие </vt:lpstr>
      <vt:lpstr>Естественно-научная грамотность (содержательное знание)</vt:lpstr>
      <vt:lpstr>Как формируется ЕНГ?</vt:lpstr>
      <vt:lpstr>Как проверяется  ЕНГ?</vt:lpstr>
      <vt:lpstr>Задания, направленные на развитие ЕНГ:</vt:lpstr>
      <vt:lpstr>Сборники эталонных заданий по ЕНГ</vt:lpstr>
      <vt:lpstr>Работа по заданиям сборника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 естественно-научную грамотности на уроках и во внеурочной деятельности.</dc:title>
  <dc:creator>User</dc:creator>
  <cp:lastModifiedBy>User</cp:lastModifiedBy>
  <cp:revision>12</cp:revision>
  <dcterms:created xsi:type="dcterms:W3CDTF">2022-10-31T00:04:40Z</dcterms:created>
  <dcterms:modified xsi:type="dcterms:W3CDTF">2022-10-31T01:34:37Z</dcterms:modified>
</cp:coreProperties>
</file>